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72" r:id="rId10"/>
    <p:sldId id="268" r:id="rId11"/>
    <p:sldId id="269" r:id="rId12"/>
    <p:sldId id="271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748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90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98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82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9990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210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2105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01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1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8291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94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05FC1A8-18D9-40AC-9690-FE06538F646D}" type="datetimeFigureOut">
              <a:rPr lang="cs-CZ" smtClean="0"/>
              <a:t>25.03.2019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CCB57C-C295-4201-99D8-383A75BAF08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701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3C1C8-AD1B-4AEB-A28B-F4C8EE536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6000" dirty="0"/>
              <a:t>Irren ist menschlich – Fehlerkorrektur (nicht nur) im DaF-U</a:t>
            </a:r>
            <a:r>
              <a:rPr lang="cs-CZ" sz="6000" dirty="0" err="1"/>
              <a:t>nt</a:t>
            </a:r>
            <a:r>
              <a:rPr lang="de-DE" sz="6000" dirty="0" err="1"/>
              <a:t>erricht</a:t>
            </a:r>
            <a:endParaRPr lang="cs-CZ" sz="6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C103F1-68F0-4D3D-8D74-E219EA5F58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AJŠ-</a:t>
            </a:r>
            <a:r>
              <a:rPr lang="cs-CZ" dirty="0" err="1"/>
              <a:t>Konferenz</a:t>
            </a:r>
            <a:r>
              <a:rPr lang="cs-CZ" dirty="0"/>
              <a:t>			23.3.2019</a:t>
            </a:r>
          </a:p>
          <a:p>
            <a:r>
              <a:rPr lang="cs-CZ" dirty="0"/>
              <a:t> Mgr. Andrea Tichá </a:t>
            </a:r>
            <a:r>
              <a:rPr lang="cs-CZ" dirty="0" err="1"/>
              <a:t>Eskisan</a:t>
            </a:r>
            <a:r>
              <a:rPr lang="cs-CZ" dirty="0"/>
              <a:t> (ÖI BRNO)</a:t>
            </a:r>
          </a:p>
        </p:txBody>
      </p:sp>
    </p:spTree>
    <p:extLst>
      <p:ext uri="{BB962C8B-B14F-4D97-AF65-F5344CB8AC3E}">
        <p14:creationId xmlns:p14="http://schemas.microsoft.com/office/powerpoint/2010/main" val="310206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318978"/>
            <a:ext cx="8911687" cy="723014"/>
          </a:xfrm>
        </p:spPr>
        <p:txBody>
          <a:bodyPr>
            <a:normAutofit fontScale="90000"/>
          </a:bodyPr>
          <a:lstStyle/>
          <a:p>
            <a:r>
              <a:rPr lang="cs-CZ" dirty="0"/>
              <a:t>Was kann man tun?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1020726"/>
            <a:ext cx="8915400" cy="5425794"/>
          </a:xfrm>
        </p:spPr>
        <p:txBody>
          <a:bodyPr>
            <a:normAutofit/>
          </a:bodyPr>
          <a:lstStyle/>
          <a:p>
            <a:r>
              <a:rPr lang="cs-CZ" sz="2400" dirty="0"/>
              <a:t>Wortenergie verstärken</a:t>
            </a:r>
          </a:p>
          <a:p>
            <a:pPr lvl="1"/>
            <a:r>
              <a:rPr lang="cs-CZ" sz="2400" dirty="0"/>
              <a:t>„Anekdote“ erzählen/erfinden</a:t>
            </a:r>
          </a:p>
          <a:p>
            <a:pPr lvl="1"/>
            <a:r>
              <a:rPr lang="cs-CZ" sz="2400" dirty="0"/>
              <a:t>Paradebeispiele finden</a:t>
            </a:r>
          </a:p>
          <a:p>
            <a:pPr lvl="1"/>
            <a:r>
              <a:rPr lang="cs-CZ" sz="2400" dirty="0"/>
              <a:t>Extreme Beispiele verwenden</a:t>
            </a:r>
          </a:p>
          <a:p>
            <a:pPr lvl="1"/>
            <a:r>
              <a:rPr lang="cs-CZ" sz="2400" dirty="0"/>
              <a:t>Gestik und Mimik verwenden</a:t>
            </a:r>
          </a:p>
          <a:p>
            <a:r>
              <a:rPr lang="cs-CZ" sz="2400" dirty="0"/>
              <a:t>Mnemotechnische Hilfe nutzen</a:t>
            </a:r>
          </a:p>
          <a:p>
            <a:r>
              <a:rPr lang="cs-CZ" sz="2400" dirty="0"/>
              <a:t>Wortwörtliche Übersetzungen </a:t>
            </a:r>
          </a:p>
          <a:p>
            <a:r>
              <a:rPr lang="cs-CZ" sz="2400" dirty="0"/>
              <a:t>Was würde man verstehen?</a:t>
            </a:r>
          </a:p>
          <a:p>
            <a:pPr lvl="0"/>
            <a:r>
              <a:rPr lang="de-DE" sz="2400" dirty="0"/>
              <a:t>zusätzliche Übungen zum konkreten Fehler</a:t>
            </a:r>
            <a:endParaRPr lang="cs-CZ" sz="2400" dirty="0"/>
          </a:p>
          <a:p>
            <a:r>
              <a:rPr lang="cs-CZ" sz="2400" dirty="0"/>
              <a:t>Mein Hassfehler</a:t>
            </a:r>
          </a:p>
          <a:p>
            <a:r>
              <a:rPr lang="cs-CZ" sz="2400" dirty="0"/>
              <a:t>Fehlermülleimer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274320"/>
            <a:ext cx="8911687" cy="1280160"/>
          </a:xfrm>
        </p:spPr>
        <p:txBody>
          <a:bodyPr>
            <a:normAutofit fontScale="90000"/>
          </a:bodyPr>
          <a:lstStyle/>
          <a:p>
            <a:r>
              <a:rPr lang="cs-CZ" dirty="0"/>
              <a:t>Was kann man tun?</a:t>
            </a:r>
            <a:br>
              <a:rPr lang="cs-CZ" dirty="0"/>
            </a:br>
            <a:r>
              <a:rPr lang="cs-CZ" dirty="0"/>
              <a:t>Korrektur von Schreiben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1508760"/>
            <a:ext cx="8915400" cy="5349240"/>
          </a:xfrm>
        </p:spPr>
        <p:txBody>
          <a:bodyPr>
            <a:normAutofit/>
          </a:bodyPr>
          <a:lstStyle/>
          <a:p>
            <a:r>
              <a:rPr lang="cs-CZ" sz="2400" dirty="0"/>
              <a:t>Schriftliche Korrekturen in drei Stufen mit anschließender Selbstkorrektur</a:t>
            </a:r>
          </a:p>
          <a:p>
            <a:pPr marL="800100" lvl="1" indent="-342900">
              <a:buAutoNum type="arabicParenR"/>
            </a:pPr>
            <a:r>
              <a:rPr lang="cs-CZ" sz="2400" dirty="0"/>
              <a:t>Nur Anzahl der Fehler im ganzen Text schreiben</a:t>
            </a:r>
          </a:p>
          <a:p>
            <a:pPr marL="800100" lvl="1" indent="-342900">
              <a:buAutoNum type="arabicParenR"/>
            </a:pPr>
            <a:r>
              <a:rPr lang="cs-CZ" sz="2400" dirty="0"/>
              <a:t>Nur neben der Zeile die Anzahl in dieser Zeile angeben</a:t>
            </a:r>
          </a:p>
          <a:p>
            <a:pPr marL="800100" lvl="1" indent="-342900">
              <a:buAutoNum type="arabicParenR"/>
            </a:pPr>
            <a:r>
              <a:rPr lang="cs-CZ" sz="2400" dirty="0"/>
              <a:t>Fehler unterstreichen</a:t>
            </a:r>
          </a:p>
          <a:p>
            <a:pPr marL="800100" lvl="1" indent="-342900">
              <a:buNone/>
            </a:pPr>
            <a:endParaRPr lang="cs-CZ" sz="2400" dirty="0"/>
          </a:p>
          <a:p>
            <a:r>
              <a:rPr lang="cs-CZ" sz="2400" dirty="0"/>
              <a:t>Kommentarlawine</a:t>
            </a:r>
          </a:p>
          <a:p>
            <a:pPr lvl="1"/>
            <a:r>
              <a:rPr lang="cs-CZ" sz="2400" dirty="0"/>
              <a:t>Text wird anderen KTN zum Korrigieren vorgelegt, die korrigieren und/oder kommentieren</a:t>
            </a: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Was kann man tun?</a:t>
            </a:r>
            <a:br>
              <a:rPr lang="cs-CZ" dirty="0"/>
            </a:br>
            <a:r>
              <a:rPr lang="cs-CZ" dirty="0"/>
              <a:t>Korrektur von Schreiben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Fehler kategorisieren (Korrekturprinzip wie bei den ÖSD-Prüfungen)</a:t>
            </a:r>
          </a:p>
          <a:p>
            <a:endParaRPr lang="cs-CZ" sz="2400" dirty="0"/>
          </a:p>
          <a:p>
            <a:r>
              <a:rPr lang="cs-CZ" sz="2400" dirty="0"/>
              <a:t>Nachträgliche Korrektur</a:t>
            </a:r>
          </a:p>
          <a:p>
            <a:pPr lvl="1"/>
            <a:r>
              <a:rPr lang="cs-CZ" sz="2400" dirty="0"/>
              <a:t>KL stellt ausgewählte fehlerhafte Sätze zusammen, KTN korrigieren dann im Kurs die „eigenen“ Kursfehler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Etwas Neues gelernt oder erfahren? Dann gleich im Unterricht ausprobieren!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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sz="2400" dirty="0"/>
          </a:p>
          <a:p>
            <a:endParaRPr lang="cs-CZ" sz="2400"/>
          </a:p>
          <a:p>
            <a:r>
              <a:rPr lang="cs-CZ" sz="2400"/>
              <a:t>Vielen</a:t>
            </a:r>
            <a:r>
              <a:rPr lang="cs-CZ" sz="2400" dirty="0"/>
              <a:t> </a:t>
            </a:r>
            <a:r>
              <a:rPr lang="cs-CZ" sz="2400" dirty="0" err="1"/>
              <a:t>Dank</a:t>
            </a:r>
            <a:r>
              <a:rPr lang="cs-CZ" sz="2400" dirty="0"/>
              <a:t> </a:t>
            </a:r>
            <a:r>
              <a:rPr lang="cs-CZ" sz="2400" dirty="0" err="1"/>
              <a:t>für</a:t>
            </a:r>
            <a:r>
              <a:rPr lang="cs-CZ" sz="2400" dirty="0"/>
              <a:t> </a:t>
            </a:r>
            <a:r>
              <a:rPr lang="cs-CZ" sz="2400" dirty="0" err="1"/>
              <a:t>Ihre</a:t>
            </a:r>
            <a:r>
              <a:rPr lang="cs-CZ" sz="2400" dirty="0"/>
              <a:t> </a:t>
            </a:r>
            <a:r>
              <a:rPr lang="cs-CZ" sz="2400" dirty="0" err="1"/>
              <a:t>Aufmerksamkeit</a:t>
            </a:r>
            <a:r>
              <a:rPr lang="cs-CZ" sz="2400" dirty="0"/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70BAA-4A8F-455E-898A-D3B3C4BF4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Quellennachweis</a:t>
            </a:r>
            <a:r>
              <a:rPr lang="cs-CZ" dirty="0"/>
              <a:t>: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27180-AE29-4C57-B935-E20CE7804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r>
              <a:rPr lang="de-DE" b="1" dirty="0"/>
              <a:t>KLEPPIN</a:t>
            </a:r>
            <a:r>
              <a:rPr lang="de-DE" dirty="0"/>
              <a:t>, KARIN (1998), </a:t>
            </a:r>
            <a:r>
              <a:rPr lang="de-DE" b="1" dirty="0"/>
              <a:t>Fehler und Fehlerkorrektur</a:t>
            </a:r>
            <a:r>
              <a:rPr lang="cs-CZ" b="1" dirty="0"/>
              <a:t> </a:t>
            </a:r>
            <a:r>
              <a:rPr lang="de-DE" b="1" dirty="0"/>
              <a:t>(Das Fernstudienangebot Deutsch als Fremdsprache)</a:t>
            </a:r>
            <a:r>
              <a:rPr lang="cs-CZ" b="1" dirty="0"/>
              <a:t>. ISBN-13:</a:t>
            </a:r>
            <a:r>
              <a:rPr lang="cs-CZ" dirty="0"/>
              <a:t> 978-3126065054</a:t>
            </a:r>
          </a:p>
          <a:p>
            <a:endParaRPr lang="de-DE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94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b="1" dirty="0" err="1">
                <a:solidFill>
                  <a:schemeClr val="accent1">
                    <a:lumMod val="75000"/>
                  </a:schemeClr>
                </a:solidFill>
              </a:rPr>
              <a:t>Fehlerkorrektur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sz="4400" dirty="0" err="1"/>
              <a:t>Ja</a:t>
            </a:r>
            <a:r>
              <a:rPr lang="cs-CZ" sz="4400" dirty="0"/>
              <a:t> klar, aber wie und wann? :-/</a:t>
            </a:r>
          </a:p>
        </p:txBody>
      </p:sp>
    </p:spTree>
    <p:extLst>
      <p:ext uri="{BB962C8B-B14F-4D97-AF65-F5344CB8AC3E}">
        <p14:creationId xmlns:p14="http://schemas.microsoft.com/office/powerpoint/2010/main" val="1558844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Selbstreflexion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322773"/>
            <a:ext cx="10178322" cy="5264458"/>
          </a:xfrm>
        </p:spPr>
        <p:txBody>
          <a:bodyPr>
            <a:normAutofit/>
          </a:bodyPr>
          <a:lstStyle/>
          <a:p>
            <a:r>
              <a:rPr lang="de-DE" sz="4400" i="1" dirty="0"/>
              <a:t>Warum korrigieren Sie Fehler?</a:t>
            </a:r>
            <a:endParaRPr lang="de-DE" sz="4400" dirty="0"/>
          </a:p>
          <a:p>
            <a:r>
              <a:rPr lang="de-DE" sz="4400" i="1" dirty="0"/>
              <a:t>Was korrigieren Sie?</a:t>
            </a:r>
            <a:endParaRPr lang="de-DE" sz="4400" dirty="0"/>
          </a:p>
          <a:p>
            <a:r>
              <a:rPr lang="de-DE" sz="4400" i="1" dirty="0"/>
              <a:t>Wann korrigieren Sie?</a:t>
            </a:r>
            <a:endParaRPr lang="de-DE" sz="4400" dirty="0"/>
          </a:p>
          <a:p>
            <a:r>
              <a:rPr lang="de-DE" sz="4400" i="1" dirty="0"/>
              <a:t>Wie korrigieren Sie?</a:t>
            </a:r>
            <a:endParaRPr lang="de-DE" sz="4400" dirty="0"/>
          </a:p>
          <a:p>
            <a:r>
              <a:rPr lang="de-DE" sz="4400" i="1" dirty="0"/>
              <a:t>Was machen Sie nach der Korrektur?</a:t>
            </a:r>
            <a:endParaRPr lang="de-DE" sz="4400" dirty="0"/>
          </a:p>
          <a:p>
            <a:r>
              <a:rPr lang="de-DE" sz="4400" i="1" dirty="0"/>
              <a:t>Was ist für Sie noch wichtig?</a:t>
            </a:r>
            <a:endParaRPr lang="de-DE" sz="4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587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182880"/>
            <a:ext cx="8911687" cy="61611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Fehler</a:t>
            </a:r>
            <a:r>
              <a:rPr lang="cs-CZ" dirty="0"/>
              <a:t>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6544" y="1029809"/>
            <a:ext cx="10528068" cy="5353235"/>
          </a:xfrm>
        </p:spPr>
        <p:txBody>
          <a:bodyPr>
            <a:noAutofit/>
          </a:bodyPr>
          <a:lstStyle/>
          <a:p>
            <a:r>
              <a:rPr lang="de-DE" dirty="0"/>
              <a:t>A 	Ein Fehler ist eine </a:t>
            </a:r>
            <a:r>
              <a:rPr lang="de-DE" i="1" dirty="0"/>
              <a:t>Abweichung vom Sprachsystem</a:t>
            </a:r>
            <a:r>
              <a:rPr lang="de-DE" dirty="0"/>
              <a:t>.</a:t>
            </a:r>
          </a:p>
          <a:p>
            <a:r>
              <a:rPr lang="de-DE" dirty="0"/>
              <a:t>B	Ein Fehler ist eine </a:t>
            </a:r>
            <a:r>
              <a:rPr lang="de-DE" i="1" dirty="0"/>
              <a:t>Abweichung von der geltenden linguistischen Norm</a:t>
            </a:r>
            <a:r>
              <a:rPr lang="de-DE" dirty="0"/>
              <a:t>.</a:t>
            </a:r>
          </a:p>
          <a:p>
            <a:r>
              <a:rPr lang="de-DE" dirty="0"/>
              <a:t>C	Ein Fehler ist ein </a:t>
            </a:r>
            <a:r>
              <a:rPr lang="de-DE" i="1" dirty="0"/>
              <a:t>Verstoß dagegen, wie man innerhalb einer </a:t>
            </a:r>
            <a:r>
              <a:rPr lang="cs-CZ" i="1" dirty="0"/>
              <a:t>				</a:t>
            </a:r>
            <a:r>
              <a:rPr lang="de-DE" i="1" dirty="0"/>
              <a:t>Sprachgemeinschaft spricht und handelt.</a:t>
            </a:r>
            <a:endParaRPr lang="de-DE" dirty="0"/>
          </a:p>
          <a:p>
            <a:r>
              <a:rPr lang="de-DE" dirty="0"/>
              <a:t>D 	Ein Fehler ist das, </a:t>
            </a:r>
            <a:r>
              <a:rPr lang="de-DE" i="1" dirty="0"/>
              <a:t>was ein Kommunikationspartner nicht versteht.</a:t>
            </a:r>
            <a:endParaRPr lang="de-DE" dirty="0"/>
          </a:p>
          <a:p>
            <a:r>
              <a:rPr lang="de-DE" dirty="0"/>
              <a:t>E	Ein Fehler ist das, </a:t>
            </a:r>
            <a:r>
              <a:rPr lang="de-DE" i="1" dirty="0"/>
              <a:t>was ein Muttersprachler nicht versteht</a:t>
            </a:r>
            <a:r>
              <a:rPr lang="de-DE" dirty="0"/>
              <a:t>.</a:t>
            </a:r>
          </a:p>
          <a:p>
            <a:r>
              <a:rPr lang="de-DE" dirty="0"/>
              <a:t>F	Ein Fehler ist das, </a:t>
            </a:r>
            <a:r>
              <a:rPr lang="de-DE" i="1" dirty="0"/>
              <a:t>was gegen Regeln in Lehrwerken und Grammatiken verstößt.</a:t>
            </a:r>
            <a:endParaRPr lang="de-DE" dirty="0"/>
          </a:p>
          <a:p>
            <a:r>
              <a:rPr lang="de-DE" dirty="0"/>
              <a:t>G	Ein Fehler ist das, </a:t>
            </a:r>
            <a:r>
              <a:rPr lang="de-DE" i="1" dirty="0"/>
              <a:t>was ein Lehrer als Fehler bezeichnet.</a:t>
            </a:r>
            <a:endParaRPr lang="de-DE" dirty="0"/>
          </a:p>
          <a:p>
            <a:r>
              <a:rPr lang="de-DE" dirty="0"/>
              <a:t>H	Ein Fehler ist das, </a:t>
            </a:r>
            <a:r>
              <a:rPr lang="de-DE" i="1" dirty="0"/>
              <a:t>was ein Muttersprachler in einer bestimmten </a:t>
            </a:r>
            <a:r>
              <a:rPr lang="cs-CZ" i="1" dirty="0"/>
              <a:t>				</a:t>
            </a:r>
            <a:r>
              <a:rPr lang="de-DE" i="1" dirty="0"/>
              <a:t>Situation nicht sagen oder tun würde.</a:t>
            </a:r>
            <a:endParaRPr lang="cs-CZ" i="1" dirty="0"/>
          </a:p>
          <a:p>
            <a:r>
              <a:rPr lang="cs-CZ" dirty="0"/>
              <a:t>I	</a:t>
            </a:r>
            <a:r>
              <a:rPr lang="cs-CZ" dirty="0" err="1"/>
              <a:t>Ein</a:t>
            </a:r>
            <a:r>
              <a:rPr lang="cs-CZ" dirty="0"/>
              <a:t> Fehler ist das, </a:t>
            </a:r>
            <a:r>
              <a:rPr lang="cs-CZ" i="1" dirty="0"/>
              <a:t>was gegen die Norm im Kopfe des Lehrers verstößt.</a:t>
            </a:r>
          </a:p>
          <a:p>
            <a:r>
              <a:rPr lang="cs-CZ" dirty="0"/>
              <a:t>J	</a:t>
            </a:r>
            <a:r>
              <a:rPr lang="cs-CZ" dirty="0" err="1"/>
              <a:t>Fehler</a:t>
            </a:r>
            <a:r>
              <a:rPr lang="cs-CZ" dirty="0"/>
              <a:t> sind </a:t>
            </a:r>
            <a:r>
              <a:rPr lang="cs-CZ" i="1" dirty="0"/>
              <a:t>relativ</a:t>
            </a:r>
            <a:r>
              <a:rPr lang="cs-CZ" dirty="0"/>
              <a:t>. Was bei einer Lerngruppe in einer </a:t>
            </a:r>
            <a:r>
              <a:rPr lang="cs-CZ" dirty="0" err="1"/>
              <a:t>bestimmten</a:t>
            </a:r>
            <a:r>
              <a:rPr lang="cs-CZ" dirty="0"/>
              <a:t> </a:t>
            </a:r>
            <a:r>
              <a:rPr lang="cs-CZ" dirty="0" err="1"/>
              <a:t>Unterrichtsphase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	</a:t>
            </a:r>
            <a:r>
              <a:rPr lang="cs-CZ" dirty="0" err="1"/>
              <a:t>Fehler</a:t>
            </a:r>
            <a:r>
              <a:rPr lang="cs-CZ" dirty="0"/>
              <a:t> gilt, wird bei einer anderen in einer anderen </a:t>
            </a:r>
            <a:r>
              <a:rPr lang="cs-CZ" dirty="0" err="1"/>
              <a:t>Phase</a:t>
            </a:r>
            <a:r>
              <a:rPr lang="cs-CZ" dirty="0"/>
              <a:t> </a:t>
            </a:r>
            <a:r>
              <a:rPr lang="cs-CZ" dirty="0" err="1"/>
              <a:t>toleriert</a:t>
            </a:r>
            <a:r>
              <a:rPr lang="cs-CZ" dirty="0"/>
              <a:t>.</a:t>
            </a: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36997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318978"/>
            <a:ext cx="8911687" cy="1297172"/>
          </a:xfrm>
        </p:spPr>
        <p:txBody>
          <a:bodyPr>
            <a:normAutofit fontScale="90000"/>
          </a:bodyPr>
          <a:lstStyle/>
          <a:p>
            <a:r>
              <a:rPr lang="cs-CZ" dirty="0"/>
              <a:t>Zugang zu Fehlern unter 5 </a:t>
            </a:r>
            <a:r>
              <a:rPr lang="cs-CZ" dirty="0" err="1"/>
              <a:t>Gesichts-punkten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4884"/>
            <a:ext cx="8915400" cy="4316338"/>
          </a:xfrm>
        </p:spPr>
        <p:txBody>
          <a:bodyPr>
            <a:noAutofit/>
          </a:bodyPr>
          <a:lstStyle/>
          <a:p>
            <a:r>
              <a:rPr lang="cs-CZ" sz="2400" dirty="0" err="1"/>
              <a:t>Korrektheit</a:t>
            </a:r>
            <a:r>
              <a:rPr lang="cs-CZ" sz="2400" dirty="0"/>
              <a:t> (A,B,C)</a:t>
            </a:r>
          </a:p>
          <a:p>
            <a:endParaRPr lang="cs-CZ" sz="2400" dirty="0"/>
          </a:p>
          <a:p>
            <a:r>
              <a:rPr lang="cs-CZ" sz="2400" dirty="0" err="1"/>
              <a:t>Verständlichkeit</a:t>
            </a:r>
            <a:r>
              <a:rPr lang="cs-CZ" sz="2400" dirty="0"/>
              <a:t> (D,E)</a:t>
            </a:r>
          </a:p>
          <a:p>
            <a:endParaRPr lang="cs-CZ" sz="2400" dirty="0"/>
          </a:p>
          <a:p>
            <a:r>
              <a:rPr lang="cs-CZ" sz="2400" dirty="0" err="1"/>
              <a:t>Situationsangemessenheit</a:t>
            </a:r>
            <a:r>
              <a:rPr lang="cs-CZ" sz="2400" dirty="0"/>
              <a:t> (H)</a:t>
            </a:r>
          </a:p>
          <a:p>
            <a:endParaRPr lang="cs-CZ" sz="2400" dirty="0"/>
          </a:p>
          <a:p>
            <a:r>
              <a:rPr lang="cs-CZ" sz="2400" dirty="0" err="1"/>
              <a:t>Unterrichtsabhängige</a:t>
            </a:r>
            <a:r>
              <a:rPr lang="cs-CZ" sz="2400" dirty="0"/>
              <a:t> </a:t>
            </a:r>
            <a:r>
              <a:rPr lang="cs-CZ" sz="2400" dirty="0" err="1"/>
              <a:t>Kriterien</a:t>
            </a:r>
            <a:r>
              <a:rPr lang="cs-CZ" sz="2400" dirty="0"/>
              <a:t> (F,G,I)</a:t>
            </a:r>
          </a:p>
          <a:p>
            <a:endParaRPr lang="cs-CZ" sz="2400" dirty="0"/>
          </a:p>
          <a:p>
            <a:r>
              <a:rPr lang="cs-CZ" sz="2400" dirty="0" err="1"/>
              <a:t>Flexibilität</a:t>
            </a:r>
            <a:r>
              <a:rPr lang="cs-CZ" sz="2400" dirty="0"/>
              <a:t> </a:t>
            </a:r>
            <a:r>
              <a:rPr lang="cs-CZ" sz="2400" dirty="0" err="1"/>
              <a:t>und</a:t>
            </a:r>
            <a:r>
              <a:rPr lang="cs-CZ" sz="2400" dirty="0"/>
              <a:t> </a:t>
            </a:r>
            <a:r>
              <a:rPr lang="cs-CZ" sz="2400" dirty="0" err="1"/>
              <a:t>Lernerbezogenheit</a:t>
            </a:r>
            <a:r>
              <a:rPr lang="cs-CZ" sz="2400" dirty="0"/>
              <a:t> (J)</a:t>
            </a:r>
          </a:p>
        </p:txBody>
      </p:sp>
    </p:spTree>
    <p:extLst>
      <p:ext uri="{BB962C8B-B14F-4D97-AF65-F5344CB8AC3E}">
        <p14:creationId xmlns:p14="http://schemas.microsoft.com/office/powerpoint/2010/main" val="3702783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76448"/>
            <a:ext cx="8911687" cy="850604"/>
          </a:xfrm>
        </p:spPr>
        <p:txBody>
          <a:bodyPr>
            <a:normAutofit fontScale="90000"/>
          </a:bodyPr>
          <a:lstStyle/>
          <a:p>
            <a:r>
              <a:rPr lang="cs-CZ" dirty="0"/>
              <a:t>Ursachen für Fehler - Beispiele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148316"/>
            <a:ext cx="8915400" cy="5337544"/>
          </a:xfrm>
        </p:spPr>
        <p:txBody>
          <a:bodyPr>
            <a:normAutofit lnSpcReduction="10000"/>
          </a:bodyPr>
          <a:lstStyle/>
          <a:p>
            <a:r>
              <a:rPr lang="de-DE" sz="2600" dirty="0"/>
              <a:t>Einfluss der Muttersprache oder anderer (Fremd-) Sprachen – die </a:t>
            </a:r>
            <a:r>
              <a:rPr lang="de-DE" sz="2600" b="1" dirty="0"/>
              <a:t>Interferenz</a:t>
            </a:r>
            <a:endParaRPr lang="cs-CZ" sz="2600" b="1" dirty="0"/>
          </a:p>
          <a:p>
            <a:pPr>
              <a:buNone/>
            </a:pPr>
            <a:endParaRPr lang="de-DE" sz="2600" dirty="0"/>
          </a:p>
          <a:p>
            <a:r>
              <a:rPr lang="de-DE" sz="2600" dirty="0"/>
              <a:t>Einfluss von </a:t>
            </a:r>
            <a:r>
              <a:rPr lang="de-DE" sz="2600" b="1" dirty="0"/>
              <a:t>Elementen der Fremdsprache selbst</a:t>
            </a:r>
            <a:endParaRPr lang="cs-CZ" sz="2600" b="1" dirty="0"/>
          </a:p>
          <a:p>
            <a:pPr>
              <a:buNone/>
            </a:pPr>
            <a:endParaRPr lang="de-DE" sz="2600" dirty="0"/>
          </a:p>
          <a:p>
            <a:r>
              <a:rPr lang="cs-CZ" sz="2600" dirty="0"/>
              <a:t>Einfluss durch </a:t>
            </a:r>
            <a:r>
              <a:rPr lang="cs-CZ" sz="2600" b="1" dirty="0"/>
              <a:t>persönliche Faktoren </a:t>
            </a:r>
            <a:r>
              <a:rPr lang="cs-CZ" sz="2600" dirty="0"/>
              <a:t>(Laune, Müdigkeit, Aufregung…)</a:t>
            </a:r>
          </a:p>
          <a:p>
            <a:pPr>
              <a:buNone/>
            </a:pPr>
            <a:endParaRPr lang="cs-CZ" sz="2600" dirty="0"/>
          </a:p>
          <a:p>
            <a:r>
              <a:rPr lang="cs-CZ" sz="2600" dirty="0" err="1"/>
              <a:t>Einfluss</a:t>
            </a:r>
            <a:r>
              <a:rPr lang="cs-CZ" sz="2600" dirty="0"/>
              <a:t> durch </a:t>
            </a:r>
            <a:r>
              <a:rPr lang="cs-CZ" sz="2600" b="1" dirty="0" err="1"/>
              <a:t>soziokulturelle</a:t>
            </a:r>
            <a:r>
              <a:rPr lang="cs-CZ" sz="2600" b="1" dirty="0"/>
              <a:t> </a:t>
            </a:r>
            <a:r>
              <a:rPr lang="cs-CZ" sz="2600" b="1" dirty="0" err="1"/>
              <a:t>Faktoren</a:t>
            </a:r>
            <a:r>
              <a:rPr lang="cs-CZ" sz="2600" b="1" dirty="0"/>
              <a:t> </a:t>
            </a:r>
            <a:r>
              <a:rPr lang="cs-CZ" sz="2600" dirty="0"/>
              <a:t>(</a:t>
            </a:r>
            <a:r>
              <a:rPr lang="cs-CZ" sz="2600" dirty="0" err="1"/>
              <a:t>kulturelle</a:t>
            </a:r>
            <a:r>
              <a:rPr lang="cs-CZ" sz="2600" dirty="0"/>
              <a:t> </a:t>
            </a:r>
            <a:r>
              <a:rPr lang="cs-CZ" sz="2600" dirty="0" err="1"/>
              <a:t>Interferenzen</a:t>
            </a:r>
            <a:r>
              <a:rPr lang="cs-CZ" sz="2600" dirty="0"/>
              <a:t>)</a:t>
            </a:r>
          </a:p>
          <a:p>
            <a:r>
              <a:rPr lang="cs-CZ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96468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55181"/>
            <a:ext cx="8911687" cy="808075"/>
          </a:xfrm>
        </p:spPr>
        <p:txBody>
          <a:bodyPr/>
          <a:lstStyle/>
          <a:p>
            <a:r>
              <a:rPr lang="cs-CZ" dirty="0" err="1"/>
              <a:t>Fazit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020726"/>
            <a:ext cx="8915400" cy="5654394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/>
              <a:t>Fehler sind individuell (</a:t>
            </a:r>
            <a:r>
              <a:rPr lang="de-DE" sz="2400" dirty="0" err="1"/>
              <a:t>Lernersprache</a:t>
            </a:r>
            <a:r>
              <a:rPr lang="de-DE" sz="2400" dirty="0"/>
              <a:t>, </a:t>
            </a:r>
            <a:r>
              <a:rPr lang="de-DE" sz="2400" dirty="0" err="1"/>
              <a:t>Interlanguage</a:t>
            </a:r>
            <a:r>
              <a:rPr lang="de-DE" sz="2400" dirty="0"/>
              <a:t>)</a:t>
            </a:r>
            <a:endParaRPr lang="cs-CZ" sz="2400" dirty="0"/>
          </a:p>
          <a:p>
            <a:pPr>
              <a:buNone/>
            </a:pPr>
            <a:endParaRPr lang="de-DE" sz="2400" dirty="0"/>
          </a:p>
          <a:p>
            <a:r>
              <a:rPr lang="cs-CZ" sz="2400" dirty="0"/>
              <a:t>Es gibt multiple Fehlerursachen</a:t>
            </a:r>
          </a:p>
          <a:p>
            <a:pPr>
              <a:buNone/>
            </a:pPr>
            <a:endParaRPr lang="cs-CZ" sz="2400" dirty="0"/>
          </a:p>
          <a:p>
            <a:r>
              <a:rPr lang="de-DE" sz="2400" dirty="0"/>
              <a:t>Eine eindeutige Zuordnung ist meist nicht möglich</a:t>
            </a:r>
            <a:endParaRPr lang="cs-CZ" sz="2400" dirty="0"/>
          </a:p>
          <a:p>
            <a:pPr>
              <a:buNone/>
            </a:pPr>
            <a:endParaRPr lang="de-DE" sz="2400" dirty="0"/>
          </a:p>
          <a:p>
            <a:r>
              <a:rPr lang="de-DE" sz="2400" dirty="0"/>
              <a:t>Der Lernende ist kreativ und kognitiv tätig</a:t>
            </a:r>
            <a:endParaRPr lang="cs-CZ" sz="2400" dirty="0"/>
          </a:p>
          <a:p>
            <a:pPr>
              <a:buNone/>
            </a:pPr>
            <a:endParaRPr lang="cs-CZ" sz="2400" dirty="0"/>
          </a:p>
          <a:p>
            <a:r>
              <a:rPr lang="cs-CZ" sz="2400" dirty="0"/>
              <a:t>Auch Fehler machen den Meister </a:t>
            </a:r>
            <a:r>
              <a:rPr lang="cs-CZ" sz="2400" dirty="0">
                <a:sym typeface="Wingdings" panose="05000000000000000000" pitchFamily="2" charset="2"/>
              </a:rPr>
              <a:t></a:t>
            </a:r>
          </a:p>
          <a:p>
            <a:pPr>
              <a:buNone/>
            </a:pPr>
            <a:endParaRPr lang="cs-CZ" sz="2400" dirty="0">
              <a:sym typeface="Wingdings" panose="05000000000000000000" pitchFamily="2" charset="2"/>
            </a:endParaRPr>
          </a:p>
          <a:p>
            <a:r>
              <a:rPr lang="cs-CZ" sz="2400" dirty="0">
                <a:sym typeface="Wingdings" panose="05000000000000000000" pitchFamily="2" charset="2"/>
              </a:rPr>
              <a:t>Fehler sind ein notwendiger Bestandteil beim Lernprozess</a:t>
            </a:r>
          </a:p>
          <a:p>
            <a:pPr>
              <a:buNone/>
            </a:pPr>
            <a:endParaRPr lang="cs-CZ" sz="2400" dirty="0">
              <a:sym typeface="Wingdings" panose="05000000000000000000" pitchFamily="2" charset="2"/>
            </a:endParaRPr>
          </a:p>
          <a:p>
            <a:r>
              <a:rPr lang="cs-CZ" sz="2400" dirty="0" err="1">
                <a:sym typeface="Wingdings" panose="05000000000000000000" pitchFamily="2" charset="2"/>
              </a:rPr>
              <a:t>Korrigieren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ja</a:t>
            </a:r>
            <a:r>
              <a:rPr lang="cs-CZ" sz="2400" dirty="0">
                <a:sym typeface="Wingdings" panose="05000000000000000000" pitchFamily="2" charset="2"/>
              </a:rPr>
              <a:t>, </a:t>
            </a:r>
            <a:r>
              <a:rPr lang="cs-CZ" sz="2400" dirty="0" err="1">
                <a:sym typeface="Wingdings" panose="05000000000000000000" pitchFamily="2" charset="2"/>
              </a:rPr>
              <a:t>aber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nur</a:t>
            </a:r>
            <a:r>
              <a:rPr lang="cs-CZ" sz="2400" dirty="0">
                <a:sym typeface="Wingdings" panose="05000000000000000000" pitchFamily="2" charset="2"/>
              </a:rPr>
              <a:t> so viel wie nötig, aber so wenig </a:t>
            </a:r>
            <a:r>
              <a:rPr lang="cs-CZ" sz="2400" dirty="0" err="1">
                <a:sym typeface="Wingdings" panose="05000000000000000000" pitchFamily="2" charset="2"/>
              </a:rPr>
              <a:t>wie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err="1">
                <a:sym typeface="Wingdings" panose="05000000000000000000" pitchFamily="2" charset="2"/>
              </a:rPr>
              <a:t>möglich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7641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182880"/>
            <a:ext cx="8911687" cy="853440"/>
          </a:xfrm>
        </p:spPr>
        <p:txBody>
          <a:bodyPr/>
          <a:lstStyle/>
          <a:p>
            <a:r>
              <a:rPr lang="cs-CZ" dirty="0" err="1"/>
              <a:t>Was</a:t>
            </a:r>
            <a:r>
              <a:rPr lang="cs-CZ" dirty="0"/>
              <a:t> kann man tun?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5417" y="1594883"/>
            <a:ext cx="8915400" cy="4831823"/>
          </a:xfrm>
        </p:spPr>
        <p:txBody>
          <a:bodyPr>
            <a:normAutofit/>
          </a:bodyPr>
          <a:lstStyle/>
          <a:p>
            <a:r>
              <a:rPr lang="cs-CZ" sz="2400" dirty="0"/>
              <a:t>Das korrigieren, was schon bekannt sein sollte</a:t>
            </a:r>
          </a:p>
          <a:p>
            <a:endParaRPr lang="cs-CZ" sz="2400" dirty="0"/>
          </a:p>
          <a:p>
            <a:r>
              <a:rPr lang="cs-CZ" sz="2400" dirty="0"/>
              <a:t>Wörter wie „falsch“ oder „nein“ sind verboten!</a:t>
            </a:r>
          </a:p>
          <a:p>
            <a:endParaRPr lang="cs-CZ" sz="2400" dirty="0"/>
          </a:p>
          <a:p>
            <a:r>
              <a:rPr lang="cs-CZ" sz="2400" dirty="0"/>
              <a:t>Höflich und freundich korrigieren, mit nettem Unterton</a:t>
            </a:r>
          </a:p>
          <a:p>
            <a:endParaRPr lang="cs-CZ" sz="2400" dirty="0"/>
          </a:p>
          <a:p>
            <a:r>
              <a:rPr lang="cs-CZ" sz="2400" dirty="0"/>
              <a:t>ROT sollte nicht korrigiert werden</a:t>
            </a:r>
          </a:p>
          <a:p>
            <a:endParaRPr lang="cs-CZ" sz="2400" dirty="0"/>
          </a:p>
          <a:p>
            <a:r>
              <a:rPr lang="cs-CZ" sz="2400" dirty="0"/>
              <a:t>Visualisierung der Fehler (an Tafel, auf Papier)</a:t>
            </a:r>
          </a:p>
        </p:txBody>
      </p:sp>
    </p:spTree>
    <p:extLst>
      <p:ext uri="{BB962C8B-B14F-4D97-AF65-F5344CB8AC3E}">
        <p14:creationId xmlns:p14="http://schemas.microsoft.com/office/powerpoint/2010/main" val="425835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297712"/>
            <a:ext cx="8911687" cy="786809"/>
          </a:xfrm>
        </p:spPr>
        <p:txBody>
          <a:bodyPr>
            <a:normAutofit fontScale="90000"/>
          </a:bodyPr>
          <a:lstStyle/>
          <a:p>
            <a:r>
              <a:rPr lang="cs-CZ" dirty="0"/>
              <a:t>Was kann man tun?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1127051"/>
            <a:ext cx="8915400" cy="5380075"/>
          </a:xfrm>
        </p:spPr>
        <p:txBody>
          <a:bodyPr>
            <a:noAutofit/>
          </a:bodyPr>
          <a:lstStyle/>
          <a:p>
            <a:pPr lvl="0"/>
            <a:r>
              <a:rPr lang="de-DE" sz="2400" dirty="0"/>
              <a:t>Lerner wiederholen die korrigierte Äußerung</a:t>
            </a:r>
            <a:endParaRPr lang="cs-CZ" sz="2400" dirty="0"/>
          </a:p>
          <a:p>
            <a:pPr lvl="0"/>
            <a:endParaRPr lang="cs-CZ" sz="2400" dirty="0"/>
          </a:p>
          <a:p>
            <a:pPr lvl="0"/>
            <a:r>
              <a:rPr lang="de-DE" sz="2400" dirty="0"/>
              <a:t>Unterrichtender erklärt die Korrektur</a:t>
            </a:r>
            <a:endParaRPr lang="cs-CZ" sz="2400" dirty="0"/>
          </a:p>
          <a:p>
            <a:pPr lvl="0"/>
            <a:endParaRPr lang="cs-CZ" sz="2400" dirty="0"/>
          </a:p>
          <a:p>
            <a:pPr lvl="0"/>
            <a:r>
              <a:rPr lang="de-DE" sz="2400" dirty="0"/>
              <a:t>die Lerngruppe korrigiert bzw. erklärt die Korrektur</a:t>
            </a:r>
            <a:r>
              <a:rPr lang="cs-CZ" sz="2400" dirty="0"/>
              <a:t> (auch in der Muttersprache möglich)</a:t>
            </a:r>
          </a:p>
          <a:p>
            <a:pPr lvl="0"/>
            <a:endParaRPr lang="cs-CZ" sz="2400" dirty="0"/>
          </a:p>
          <a:p>
            <a:pPr lvl="0"/>
            <a:r>
              <a:rPr lang="de-DE" sz="2400" dirty="0"/>
              <a:t>Fehlerursachen thematisieren (z.B. Vergleich mit Muttersprache, anderer Fremdsprache...)</a:t>
            </a:r>
            <a:endParaRPr lang="cs-CZ" sz="2400" dirty="0"/>
          </a:p>
          <a:p>
            <a:pPr lvl="0"/>
            <a:endParaRPr lang="cs-CZ" sz="2400" dirty="0"/>
          </a:p>
          <a:p>
            <a:pPr lvl="0"/>
            <a:r>
              <a:rPr lang="de-DE" sz="2400" dirty="0"/>
              <a:t>die Schwere des Fehlers aus kommunikativer Sicht thematisieren</a:t>
            </a:r>
            <a:endParaRPr lang="cs-CZ" sz="2400" dirty="0"/>
          </a:p>
          <a:p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32</TotalTime>
  <Words>447</Words>
  <Application>Microsoft Office PowerPoint</Application>
  <PresentationFormat>Širokoúhlá obrazovka</PresentationFormat>
  <Paragraphs>113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Impact</vt:lpstr>
      <vt:lpstr>Odznáček</vt:lpstr>
      <vt:lpstr>Irren ist menschlich – Fehlerkorrektur (nicht nur) im DaF-Unterricht</vt:lpstr>
      <vt:lpstr>Fehlerkorrektur</vt:lpstr>
      <vt:lpstr>Selbstreflexion</vt:lpstr>
      <vt:lpstr>Was ist ein Fehler? </vt:lpstr>
      <vt:lpstr>Zugang zu Fehlern unter 5 Gesichts-punkten</vt:lpstr>
      <vt:lpstr>Ursachen für Fehler - Beispiele</vt:lpstr>
      <vt:lpstr>Fazit:</vt:lpstr>
      <vt:lpstr>Was kann man tun?</vt:lpstr>
      <vt:lpstr>Was kann man tun?</vt:lpstr>
      <vt:lpstr>Was kann man tun?</vt:lpstr>
      <vt:lpstr>Was kann man tun? Korrektur von Schreiben</vt:lpstr>
      <vt:lpstr>Was kann man tun? Korrektur von Schreiben</vt:lpstr>
      <vt:lpstr>Etwas Neues gelernt oder erfahren? Dann gleich im Unterricht ausprobieren! </vt:lpstr>
      <vt:lpstr>Quellennachweis: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Irren ist menschlich – Fehlerkorrektur (nicht nur) im DaF-Utnerricht</dc:title>
  <dc:creator>Admin</dc:creator>
  <cp:lastModifiedBy>Admin</cp:lastModifiedBy>
  <cp:revision>7</cp:revision>
  <dcterms:created xsi:type="dcterms:W3CDTF">2019-03-04T10:14:02Z</dcterms:created>
  <dcterms:modified xsi:type="dcterms:W3CDTF">2019-03-25T09:45:48Z</dcterms:modified>
</cp:coreProperties>
</file>